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61" r:id="rId3"/>
  </p:sldIdLst>
  <p:sldSz cx="10691813" cy="7559675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26" userDrawn="1">
          <p15:clr>
            <a:srgbClr val="A4A3A4"/>
          </p15:clr>
        </p15:guide>
        <p15:guide id="2" pos="336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67B1"/>
    <a:srgbClr val="FFFFFF"/>
    <a:srgbClr val="2683C6"/>
    <a:srgbClr val="42BA97"/>
    <a:srgbClr val="0070C0"/>
    <a:srgbClr val="E7F1FA"/>
    <a:srgbClr val="CDD9EA"/>
    <a:srgbClr val="E8ED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D03447BB-5D67-496B-8E87-E561075AD55C}" styleName="Темный стиль 1 —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092" y="102"/>
      </p:cViewPr>
      <p:guideLst>
        <p:guide orient="horz" pos="2426"/>
        <p:guide pos="336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C094C-C3E5-40D3-B548-89B2A850D507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A0589-9B27-4B89-B8D0-387464608F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9106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C094C-C3E5-40D3-B548-89B2A850D507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A0589-9B27-4B89-B8D0-387464608F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7679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C094C-C3E5-40D3-B548-89B2A850D507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A0589-9B27-4B89-B8D0-387464608F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176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C094C-C3E5-40D3-B548-89B2A850D507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A0589-9B27-4B89-B8D0-387464608F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927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C094C-C3E5-40D3-B548-89B2A850D507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A0589-9B27-4B89-B8D0-387464608F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000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C094C-C3E5-40D3-B548-89B2A850D507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A0589-9B27-4B89-B8D0-387464608F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5025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C094C-C3E5-40D3-B548-89B2A850D507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A0589-9B27-4B89-B8D0-387464608F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570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C094C-C3E5-40D3-B548-89B2A850D507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A0589-9B27-4B89-B8D0-387464608F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138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C094C-C3E5-40D3-B548-89B2A850D507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A0589-9B27-4B89-B8D0-387464608F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8786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C094C-C3E5-40D3-B548-89B2A850D507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A0589-9B27-4B89-B8D0-387464608F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276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C094C-C3E5-40D3-B548-89B2A850D507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A0589-9B27-4B89-B8D0-387464608F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849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BC094C-C3E5-40D3-B548-89B2A850D507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4A0589-9B27-4B89-B8D0-387464608F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6589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Группа 27">
            <a:extLst>
              <a:ext uri="{FF2B5EF4-FFF2-40B4-BE49-F238E27FC236}">
                <a16:creationId xmlns:a16="http://schemas.microsoft.com/office/drawing/2014/main" id="{57058B65-7CE0-4D60-A5DC-FEA8F6907FE6}"/>
              </a:ext>
            </a:extLst>
          </p:cNvPr>
          <p:cNvGrpSpPr/>
          <p:nvPr/>
        </p:nvGrpSpPr>
        <p:grpSpPr>
          <a:xfrm>
            <a:off x="0" y="0"/>
            <a:ext cx="10691814" cy="7563016"/>
            <a:chOff x="0" y="-163"/>
            <a:chExt cx="10691813" cy="7563016"/>
          </a:xfrm>
        </p:grpSpPr>
        <p:pic>
          <p:nvPicPr>
            <p:cNvPr id="31" name="Рисунок 30">
              <a:extLst>
                <a:ext uri="{FF2B5EF4-FFF2-40B4-BE49-F238E27FC236}">
                  <a16:creationId xmlns:a16="http://schemas.microsoft.com/office/drawing/2014/main" id="{9E85779F-EE74-4BD7-854C-612D76B07A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0259"/>
            <a:stretch/>
          </p:blipFill>
          <p:spPr>
            <a:xfrm rot="5400000">
              <a:off x="-1108426" y="1108428"/>
              <a:ext cx="7562851" cy="5346000"/>
            </a:xfrm>
            <a:prstGeom prst="rect">
              <a:avLst/>
            </a:prstGeom>
          </p:spPr>
        </p:pic>
        <p:pic>
          <p:nvPicPr>
            <p:cNvPr id="34" name="Рисунок 33">
              <a:extLst>
                <a:ext uri="{FF2B5EF4-FFF2-40B4-BE49-F238E27FC236}">
                  <a16:creationId xmlns:a16="http://schemas.microsoft.com/office/drawing/2014/main" id="{137B9C3F-4F5E-478F-B25E-070C86BDC3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0259"/>
            <a:stretch/>
          </p:blipFill>
          <p:spPr>
            <a:xfrm rot="16200000" flipH="1">
              <a:off x="4237386" y="1108428"/>
              <a:ext cx="7562851" cy="5346000"/>
            </a:xfrm>
            <a:prstGeom prst="rect">
              <a:avLst/>
            </a:prstGeom>
          </p:spPr>
        </p:pic>
        <p:cxnSp>
          <p:nvCxnSpPr>
            <p:cNvPr id="33" name="Прямая соединительная линия 32">
              <a:extLst>
                <a:ext uri="{FF2B5EF4-FFF2-40B4-BE49-F238E27FC236}">
                  <a16:creationId xmlns:a16="http://schemas.microsoft.com/office/drawing/2014/main" id="{C3A3E750-0D85-429A-A8F4-D51E4C410C3F}"/>
                </a:ext>
              </a:extLst>
            </p:cNvPr>
            <p:cNvCxnSpPr/>
            <p:nvPr/>
          </p:nvCxnSpPr>
          <p:spPr>
            <a:xfrm>
              <a:off x="10691813" y="-163"/>
              <a:ext cx="0" cy="7560000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1181351" y="6229515"/>
            <a:ext cx="29265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1100" dirty="0" err="1">
                <a:solidFill>
                  <a:srgbClr val="4367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Manzil</a:t>
            </a:r>
            <a:r>
              <a:rPr lang="uz-Cyrl-UZ" sz="1100" dirty="0">
                <a:solidFill>
                  <a:srgbClr val="4367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100" dirty="0" err="1">
                <a:solidFill>
                  <a:srgbClr val="4367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Farg‘ona</a:t>
            </a:r>
            <a:r>
              <a:rPr lang="en-US" sz="1100" dirty="0">
                <a:solidFill>
                  <a:srgbClr val="4367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sh. </a:t>
            </a:r>
            <a:r>
              <a:rPr lang="en-US" sz="1100" dirty="0" err="1">
                <a:solidFill>
                  <a:srgbClr val="4367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Farg‘ona</a:t>
            </a:r>
            <a:r>
              <a:rPr lang="en-US" sz="1100" dirty="0">
                <a:solidFill>
                  <a:srgbClr val="4367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rgbClr val="4367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ko‘chasi</a:t>
            </a:r>
            <a:r>
              <a:rPr lang="en-US" sz="1100" dirty="0">
                <a:solidFill>
                  <a:srgbClr val="4367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86-uy</a:t>
            </a:r>
            <a:endParaRPr lang="ru-RU" sz="1600" dirty="0">
              <a:solidFill>
                <a:srgbClr val="4367B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534026" y="2102328"/>
            <a:ext cx="48767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1600" b="1" dirty="0">
                <a:solidFill>
                  <a:srgbClr val="4367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“MA’RIFAT ULASHIB”</a:t>
            </a:r>
            <a:endParaRPr lang="ru-RU" sz="1600" b="1" dirty="0">
              <a:solidFill>
                <a:srgbClr val="4367B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US" sz="1600" b="1" dirty="0">
                <a:solidFill>
                  <a:srgbClr val="4367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LOYIHASI DOIRASIDA IJODIY UCHRASHUV</a:t>
            </a:r>
            <a:endParaRPr lang="ru-RU" sz="1600" b="1" dirty="0">
              <a:solidFill>
                <a:srgbClr val="4367B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7223526" y="6890525"/>
            <a:ext cx="15905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tabLst>
                <a:tab pos="2969895" algn="ctr"/>
                <a:tab pos="5940425" algn="r"/>
              </a:tabLst>
            </a:pPr>
            <a:r>
              <a:rPr lang="en-US" sz="1200" b="1" dirty="0">
                <a:solidFill>
                  <a:srgbClr val="4367B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FARG‘ONA</a:t>
            </a:r>
            <a:endParaRPr lang="uz-Cyrl-UZ" sz="1200" b="1" dirty="0">
              <a:solidFill>
                <a:srgbClr val="4367B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2969895" algn="ctr"/>
                <a:tab pos="5940425" algn="r"/>
              </a:tabLst>
            </a:pPr>
            <a:r>
              <a:rPr lang="uz-Cyrl-UZ" sz="1200" b="1" dirty="0">
                <a:solidFill>
                  <a:srgbClr val="4367B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2024</a:t>
            </a:r>
            <a:r>
              <a:rPr lang="en-US" sz="1200" b="1" dirty="0">
                <a:solidFill>
                  <a:srgbClr val="4367B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1200" b="1" dirty="0" err="1">
                <a:solidFill>
                  <a:srgbClr val="4367B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yil</a:t>
            </a:r>
            <a:endParaRPr lang="ru-RU" sz="1200" dirty="0">
              <a:solidFill>
                <a:srgbClr val="4367B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 rot="16200000" flipH="1">
            <a:off x="2793148" y="3979516"/>
            <a:ext cx="0" cy="450000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>
            <a:cxnSpLocks/>
          </p:cNvCxnSpPr>
          <p:nvPr/>
        </p:nvCxnSpPr>
        <p:spPr>
          <a:xfrm rot="16200000" flipH="1">
            <a:off x="8018859" y="529464"/>
            <a:ext cx="0" cy="4500000"/>
          </a:xfrm>
          <a:prstGeom prst="line">
            <a:avLst/>
          </a:prstGeom>
          <a:ln w="12700">
            <a:solidFill>
              <a:schemeClr val="bg2">
                <a:lumMod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>
            <a:cxnSpLocks/>
          </p:cNvCxnSpPr>
          <p:nvPr/>
        </p:nvCxnSpPr>
        <p:spPr>
          <a:xfrm rot="16200000" flipH="1">
            <a:off x="8018859" y="-187683"/>
            <a:ext cx="0" cy="4500000"/>
          </a:xfrm>
          <a:prstGeom prst="line">
            <a:avLst/>
          </a:prstGeom>
          <a:ln w="12700">
            <a:solidFill>
              <a:schemeClr val="bg2">
                <a:lumMod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96C2C85D-D198-445B-8EB4-F5E07EA9CCC1}"/>
              </a:ext>
            </a:extLst>
          </p:cNvPr>
          <p:cNvSpPr txBox="1"/>
          <p:nvPr/>
        </p:nvSpPr>
        <p:spPr>
          <a:xfrm>
            <a:off x="5649360" y="5296953"/>
            <a:ext cx="464612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1600" b="1" dirty="0">
                <a:solidFill>
                  <a:srgbClr val="4367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UCHRASHUV DASTURI</a:t>
            </a:r>
            <a:endParaRPr lang="uz-Cyrl-UZ" sz="1600" b="1" dirty="0">
              <a:solidFill>
                <a:srgbClr val="4367B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Рисунок 102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0853" y="217461"/>
            <a:ext cx="1060466" cy="1115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1735" y="3254748"/>
            <a:ext cx="4062758" cy="152219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572FB0F-20F0-498E-9E16-6C8E0A91AD3F}"/>
              </a:ext>
            </a:extLst>
          </p:cNvPr>
          <p:cNvSpPr txBox="1"/>
          <p:nvPr/>
        </p:nvSpPr>
        <p:spPr>
          <a:xfrm>
            <a:off x="5695748" y="4940394"/>
            <a:ext cx="464612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1600" b="1" dirty="0" err="1">
                <a:solidFill>
                  <a:srgbClr val="4367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Farg‘ona</a:t>
            </a:r>
            <a:r>
              <a:rPr lang="en-US" sz="1600" b="1" dirty="0">
                <a:solidFill>
                  <a:srgbClr val="4367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4367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politexnika</a:t>
            </a:r>
            <a:r>
              <a:rPr lang="en-US" sz="1600" b="1" dirty="0">
                <a:solidFill>
                  <a:srgbClr val="4367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4367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instituti</a:t>
            </a:r>
            <a:endParaRPr lang="uz-Cyrl-UZ" sz="1600" b="1" dirty="0">
              <a:solidFill>
                <a:srgbClr val="4367B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E41D049-F4AD-4DF2-8957-26C075650D3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2248" y="70448"/>
            <a:ext cx="1366811" cy="1564392"/>
          </a:xfrm>
          <a:prstGeom prst="rect">
            <a:avLst/>
          </a:prstGeom>
        </p:spPr>
      </p:pic>
      <p:pic>
        <p:nvPicPr>
          <p:cNvPr id="17" name="Picture 4" descr="Oyina">
            <a:extLst>
              <a:ext uri="{FF2B5EF4-FFF2-40B4-BE49-F238E27FC236}">
                <a16:creationId xmlns:a16="http://schemas.microsoft.com/office/drawing/2014/main" id="{E9E10540-B4D6-445A-A718-7C120F2024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3428" y="285584"/>
            <a:ext cx="1238463" cy="104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2C38ABC-0044-4777-9127-E35824ACB4A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1891" y="197302"/>
            <a:ext cx="1361985" cy="115581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F9D4974-89ED-4E9D-96F4-34030E0518E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103" y="4283612"/>
            <a:ext cx="3367088" cy="1891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415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Группа 56"/>
          <p:cNvGrpSpPr/>
          <p:nvPr/>
        </p:nvGrpSpPr>
        <p:grpSpPr>
          <a:xfrm>
            <a:off x="-1" y="0"/>
            <a:ext cx="10691813" cy="7563016"/>
            <a:chOff x="0" y="-163"/>
            <a:chExt cx="10691813" cy="7563016"/>
          </a:xfrm>
        </p:grpSpPr>
        <p:pic>
          <p:nvPicPr>
            <p:cNvPr id="58" name="Рисунок 57"/>
            <p:cNvPicPr>
              <a:picLocks noChangeAspect="1"/>
            </p:cNvPicPr>
            <p:nvPr/>
          </p:nvPicPr>
          <p:blipFill rotWithShape="1">
            <a:blip r:embed="rId2" cstate="print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0259"/>
            <a:stretch/>
          </p:blipFill>
          <p:spPr>
            <a:xfrm rot="5400000">
              <a:off x="-1108426" y="1108428"/>
              <a:ext cx="7562851" cy="5346000"/>
            </a:xfrm>
            <a:prstGeom prst="rect">
              <a:avLst/>
            </a:prstGeom>
          </p:spPr>
        </p:pic>
        <p:cxnSp>
          <p:nvCxnSpPr>
            <p:cNvPr id="59" name="Прямая соединительная линия 58"/>
            <p:cNvCxnSpPr/>
            <p:nvPr/>
          </p:nvCxnSpPr>
          <p:spPr>
            <a:xfrm>
              <a:off x="10691813" y="-163"/>
              <a:ext cx="0" cy="7560000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0" name="Рисунок 59"/>
            <p:cNvPicPr>
              <a:picLocks noChangeAspect="1"/>
            </p:cNvPicPr>
            <p:nvPr/>
          </p:nvPicPr>
          <p:blipFill rotWithShape="1">
            <a:blip r:embed="rId2" cstate="print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0259"/>
            <a:stretch/>
          </p:blipFill>
          <p:spPr>
            <a:xfrm rot="16200000" flipH="1">
              <a:off x="4237386" y="1108428"/>
              <a:ext cx="7562851" cy="5346000"/>
            </a:xfrm>
            <a:prstGeom prst="rect">
              <a:avLst/>
            </a:prstGeom>
          </p:spPr>
        </p:pic>
      </p:grpSp>
      <p:sp>
        <p:nvSpPr>
          <p:cNvPr id="55" name="Прямоугольник 54"/>
          <p:cNvSpPr/>
          <p:nvPr/>
        </p:nvSpPr>
        <p:spPr>
          <a:xfrm>
            <a:off x="437373" y="235519"/>
            <a:ext cx="4897934" cy="369332"/>
          </a:xfrm>
          <a:prstGeom prst="rect">
            <a:avLst/>
          </a:prstGeom>
          <a:solidFill>
            <a:srgbClr val="4367B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chemeClr val="bg1"/>
                </a:solidFill>
                <a:latin typeface="Bahnschrift" panose="020B0502040204020203" pitchFamily="34" charset="0"/>
              </a:rPr>
              <a:t>TADBIR DASTURI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ahnschrift" panose="020B0502040204020203" pitchFamily="34" charset="0"/>
            </a:endParaRPr>
          </a:p>
        </p:txBody>
      </p:sp>
      <p:cxnSp>
        <p:nvCxnSpPr>
          <p:cNvPr id="64" name="Прямая соединительная линия 63">
            <a:extLst>
              <a:ext uri="{FF2B5EF4-FFF2-40B4-BE49-F238E27FC236}">
                <a16:creationId xmlns:a16="http://schemas.microsoft.com/office/drawing/2014/main" id="{497EF6C6-C98A-45DE-8D51-EC68619663AE}"/>
              </a:ext>
            </a:extLst>
          </p:cNvPr>
          <p:cNvCxnSpPr/>
          <p:nvPr/>
        </p:nvCxnSpPr>
        <p:spPr>
          <a:xfrm rot="16200000" flipH="1">
            <a:off x="2687373" y="4991904"/>
            <a:ext cx="0" cy="450000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0F3B196-AABE-4C0F-A311-244F5BE902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2270" y="666344"/>
            <a:ext cx="2089871" cy="31582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65098F8-B5E6-4976-9232-7B2FA2DFD7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8446" y="2061048"/>
            <a:ext cx="2089871" cy="31478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825A6D3-75EF-491E-99FC-A7F3388673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5053" y="4083658"/>
            <a:ext cx="1971967" cy="31582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8B17FDDF-F8D4-4A06-BB80-B8C25E02A6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8759634"/>
              </p:ext>
            </p:extLst>
          </p:nvPr>
        </p:nvGraphicFramePr>
        <p:xfrm>
          <a:off x="437373" y="666344"/>
          <a:ext cx="4897935" cy="63289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00807">
                  <a:extLst>
                    <a:ext uri="{9D8B030D-6E8A-4147-A177-3AD203B41FA5}">
                      <a16:colId xmlns:a16="http://schemas.microsoft.com/office/drawing/2014/main" val="1884334293"/>
                    </a:ext>
                  </a:extLst>
                </a:gridCol>
                <a:gridCol w="3797128">
                  <a:extLst>
                    <a:ext uri="{9D8B030D-6E8A-4147-A177-3AD203B41FA5}">
                      <a16:colId xmlns:a16="http://schemas.microsoft.com/office/drawing/2014/main" val="641843757"/>
                    </a:ext>
                  </a:extLst>
                </a:gridCol>
              </a:tblGrid>
              <a:tr h="2614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8:30 – 9:00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4367B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chemeClr val="tx1"/>
                          </a:solidFill>
                          <a:effectLst/>
                        </a:rPr>
                        <a:t>Mehmon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effectLst/>
                        </a:rPr>
                        <a:t>adiblarni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effectLst/>
                        </a:rPr>
                        <a:t>kutib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effectLst/>
                        </a:rPr>
                        <a:t>olish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effectLst/>
                        </a:rPr>
                        <a:t>va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effectLst/>
                        </a:rPr>
                        <a:t>institut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effectLst/>
                        </a:rPr>
                        <a:t>bo'ylab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effectLst/>
                        </a:rPr>
                        <a:t>sayohat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810796"/>
                  </a:ext>
                </a:extLst>
              </a:tr>
              <a:tr h="17109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9:00 – 10:00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4367B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effectLst/>
                        </a:rPr>
                        <a:t>Farg‘ona</a:t>
                      </a:r>
                      <a:r>
                        <a:rPr lang="ru-RU" sz="1600" b="1" dirty="0">
                          <a:effectLst/>
                        </a:rPr>
                        <a:t> </a:t>
                      </a:r>
                      <a:r>
                        <a:rPr lang="ru-RU" sz="1600" b="1" dirty="0" err="1">
                          <a:effectLst/>
                        </a:rPr>
                        <a:t>politexnika</a:t>
                      </a:r>
                      <a:r>
                        <a:rPr lang="ru-RU" sz="1600" b="1" dirty="0">
                          <a:effectLst/>
                        </a:rPr>
                        <a:t> </a:t>
                      </a:r>
                      <a:r>
                        <a:rPr lang="ru-RU" sz="1600" b="1" dirty="0" err="1">
                          <a:effectLst/>
                        </a:rPr>
                        <a:t>institutida</a:t>
                      </a:r>
                      <a:r>
                        <a:rPr lang="ru-RU" sz="1600" b="1" dirty="0">
                          <a:effectLst/>
                        </a:rPr>
                        <a:t> </a:t>
                      </a:r>
                      <a:r>
                        <a:rPr lang="ru-RU" sz="1600" b="1" dirty="0" err="1">
                          <a:effectLst/>
                        </a:rPr>
                        <a:t>ijodiy</a:t>
                      </a:r>
                      <a:r>
                        <a:rPr lang="ru-RU" sz="1600" b="1" dirty="0">
                          <a:effectLst/>
                        </a:rPr>
                        <a:t> </a:t>
                      </a:r>
                      <a:r>
                        <a:rPr lang="ru-RU" sz="1600" b="1" dirty="0" err="1">
                          <a:effectLst/>
                        </a:rPr>
                        <a:t>uchrashuv</a:t>
                      </a:r>
                      <a:r>
                        <a:rPr lang="ru-RU" sz="1600" b="1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(</a:t>
                      </a:r>
                      <a:r>
                        <a:rPr lang="ru-RU" sz="1400" i="1" dirty="0" err="1">
                          <a:effectLst/>
                        </a:rPr>
                        <a:t>Salim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Ashur</a:t>
                      </a:r>
                      <a:r>
                        <a:rPr lang="ru-RU" sz="1400" i="1" dirty="0">
                          <a:effectLst/>
                        </a:rPr>
                        <a:t> – </a:t>
                      </a:r>
                      <a:r>
                        <a:rPr lang="ru-RU" sz="1400" i="1" dirty="0" err="1">
                          <a:effectLst/>
                        </a:rPr>
                        <a:t>O‘zbekiston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Respublikasida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xizmat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ko‘rsatgan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jurnalist</a:t>
                      </a:r>
                      <a:r>
                        <a:rPr lang="ru-RU" sz="1400" i="1" dirty="0">
                          <a:effectLst/>
                        </a:rPr>
                        <a:t>, </a:t>
                      </a:r>
                      <a:r>
                        <a:rPr lang="ru-RU" sz="1400" i="1" dirty="0" err="1">
                          <a:effectLst/>
                        </a:rPr>
                        <a:t>adib</a:t>
                      </a:r>
                      <a:r>
                        <a:rPr lang="ru-RU" sz="1400" i="1" dirty="0">
                          <a:effectLst/>
                        </a:rPr>
                        <a:t>, </a:t>
                      </a:r>
                      <a:r>
                        <a:rPr lang="ru-RU" sz="1400" i="1" dirty="0" err="1">
                          <a:effectLst/>
                        </a:rPr>
                        <a:t>Abdurazzoq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Obro‘y</a:t>
                      </a:r>
                      <a:r>
                        <a:rPr lang="ru-RU" sz="1400" i="1" dirty="0">
                          <a:effectLst/>
                        </a:rPr>
                        <a:t> - </a:t>
                      </a:r>
                      <a:r>
                        <a:rPr lang="ru-RU" sz="1400" i="1" dirty="0" err="1">
                          <a:effectLst/>
                        </a:rPr>
                        <a:t>O‘zbekiston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Respublikasida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xizmat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ko‘rsatgan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jurnalist</a:t>
                      </a:r>
                      <a:r>
                        <a:rPr lang="ru-RU" sz="1400" i="1" dirty="0">
                          <a:effectLst/>
                        </a:rPr>
                        <a:t>, </a:t>
                      </a:r>
                      <a:r>
                        <a:rPr lang="ru-RU" sz="1400" i="1" dirty="0" err="1">
                          <a:effectLst/>
                        </a:rPr>
                        <a:t>adib</a:t>
                      </a:r>
                      <a:r>
                        <a:rPr lang="ru-RU" sz="1400" i="1" dirty="0">
                          <a:effectLst/>
                        </a:rPr>
                        <a:t>, </a:t>
                      </a:r>
                      <a:r>
                        <a:rPr lang="ru-RU" sz="1400" i="1" dirty="0" err="1">
                          <a:effectLst/>
                        </a:rPr>
                        <a:t>Ergasheva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Dilshodaxon</a:t>
                      </a:r>
                      <a:r>
                        <a:rPr lang="en-US" sz="1400" i="1" dirty="0">
                          <a:effectLst/>
                        </a:rPr>
                        <a:t> </a:t>
                      </a:r>
                      <a:r>
                        <a:rPr lang="ru-RU" sz="1400" i="1" dirty="0">
                          <a:effectLst/>
                        </a:rPr>
                        <a:t>- </a:t>
                      </a:r>
                      <a:r>
                        <a:rPr lang="ru-RU" sz="1400" i="1" dirty="0" err="1">
                          <a:effectLst/>
                        </a:rPr>
                        <a:t>O‘zbekiston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Yozuvchilar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uyushmasi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Farg‘ona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viloyati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bo‘lim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boshlig‘i</a:t>
                      </a:r>
                      <a:r>
                        <a:rPr lang="ru-RU" sz="1400" i="1" dirty="0">
                          <a:effectLst/>
                        </a:rPr>
                        <a:t>, </a:t>
                      </a:r>
                      <a:r>
                        <a:rPr lang="ru-RU" sz="1400" i="1" dirty="0" err="1">
                          <a:effectLst/>
                        </a:rPr>
                        <a:t>adib</a:t>
                      </a:r>
                      <a:r>
                        <a:rPr lang="ru-RU" sz="1600" dirty="0">
                          <a:effectLst/>
                        </a:rPr>
                        <a:t>)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mas'ul</a:t>
                      </a:r>
                      <a:r>
                        <a:rPr lang="en-US" sz="1600" dirty="0">
                          <a:effectLst/>
                        </a:rPr>
                        <a:t> - </a:t>
                      </a:r>
                      <a:r>
                        <a:rPr lang="en-US" sz="1600" dirty="0" err="1">
                          <a:effectLst/>
                        </a:rPr>
                        <a:t>B.Abduxalilov</a:t>
                      </a:r>
                      <a:r>
                        <a:rPr lang="en-US" sz="1600" dirty="0">
                          <a:effectLst/>
                        </a:rPr>
                        <a:t>, </a:t>
                      </a:r>
                      <a:r>
                        <a:rPr lang="en-US" sz="1600" dirty="0" err="1">
                          <a:effectLst/>
                        </a:rPr>
                        <a:t>bo‘lim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boshlig‘i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423437"/>
                  </a:ext>
                </a:extLst>
              </a:tr>
              <a:tr h="9725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09:30 –10:30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4367B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</a:rPr>
                        <a:t>Belgilangan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maktabda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ru-RU" sz="1600" b="1" dirty="0" err="1">
                          <a:effectLst/>
                        </a:rPr>
                        <a:t>ijodiy</a:t>
                      </a:r>
                      <a:r>
                        <a:rPr lang="ru-RU" sz="1600" b="1" dirty="0">
                          <a:effectLst/>
                        </a:rPr>
                        <a:t> </a:t>
                      </a:r>
                      <a:r>
                        <a:rPr lang="ru-RU" sz="1600" b="1" dirty="0" err="1">
                          <a:effectLst/>
                        </a:rPr>
                        <a:t>uchrashuv</a:t>
                      </a:r>
                      <a:r>
                        <a:rPr lang="ru-RU" sz="1600" b="1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(</a:t>
                      </a:r>
                      <a:r>
                        <a:rPr lang="ru-RU" sz="1400" i="1" dirty="0" err="1">
                          <a:effectLst/>
                        </a:rPr>
                        <a:t>Abdurazzoq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Obro‘y</a:t>
                      </a:r>
                      <a:r>
                        <a:rPr lang="ru-RU" sz="1400" i="1" dirty="0">
                          <a:effectLst/>
                        </a:rPr>
                        <a:t> - </a:t>
                      </a:r>
                      <a:r>
                        <a:rPr lang="ru-RU" sz="1400" i="1" dirty="0" err="1">
                          <a:effectLst/>
                        </a:rPr>
                        <a:t>O‘zbekiston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Respublikasida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xizmat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ko‘rsatgan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jurnalist</a:t>
                      </a:r>
                      <a:r>
                        <a:rPr lang="ru-RU" sz="1400" i="1" dirty="0">
                          <a:effectLst/>
                        </a:rPr>
                        <a:t>, </a:t>
                      </a:r>
                      <a:r>
                        <a:rPr lang="ru-RU" sz="1400" i="1" dirty="0" err="1">
                          <a:effectLst/>
                        </a:rPr>
                        <a:t>adib</a:t>
                      </a:r>
                      <a:r>
                        <a:rPr lang="ru-RU" sz="1600" dirty="0">
                          <a:effectLst/>
                        </a:rPr>
                        <a:t>)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mas’ul</a:t>
                      </a:r>
                      <a:r>
                        <a:rPr lang="en-US" sz="1600" dirty="0">
                          <a:effectLst/>
                        </a:rPr>
                        <a:t> - </a:t>
                      </a:r>
                      <a:r>
                        <a:rPr lang="en-US" sz="1600" dirty="0" err="1">
                          <a:effectLst/>
                        </a:rPr>
                        <a:t>B.Saydaxmedov</a:t>
                      </a:r>
                      <a:r>
                        <a:rPr lang="en-US" sz="1600" dirty="0">
                          <a:effectLst/>
                        </a:rPr>
                        <a:t>, </a:t>
                      </a:r>
                      <a:r>
                        <a:rPr lang="en-US" sz="1600" dirty="0" err="1">
                          <a:effectLst/>
                        </a:rPr>
                        <a:t>FarPI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bo‘lim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boshlig‘i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8308574"/>
                  </a:ext>
                </a:extLst>
              </a:tr>
              <a:tr h="9725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09:30 –10:30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4367B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</a:rPr>
                        <a:t>Belgilangan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maktabda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ru-RU" sz="1600" b="1" dirty="0" err="1">
                          <a:effectLst/>
                        </a:rPr>
                        <a:t>ijodiy</a:t>
                      </a:r>
                      <a:r>
                        <a:rPr lang="ru-RU" sz="1600" b="1" dirty="0">
                          <a:effectLst/>
                        </a:rPr>
                        <a:t> </a:t>
                      </a:r>
                      <a:r>
                        <a:rPr lang="ru-RU" sz="1600" b="1" dirty="0" err="1">
                          <a:effectLst/>
                        </a:rPr>
                        <a:t>uchrashuv</a:t>
                      </a:r>
                      <a:r>
                        <a:rPr lang="ru-RU" sz="1600" dirty="0">
                          <a:effectLst/>
                        </a:rPr>
                        <a:t> (</a:t>
                      </a:r>
                      <a:r>
                        <a:rPr lang="ru-RU" sz="1400" i="1" dirty="0" err="1">
                          <a:effectLst/>
                        </a:rPr>
                        <a:t>Ergasheva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Dilshodaxon</a:t>
                      </a:r>
                      <a:r>
                        <a:rPr lang="en-US" sz="1400" i="1" dirty="0">
                          <a:effectLst/>
                        </a:rPr>
                        <a:t> </a:t>
                      </a:r>
                      <a:r>
                        <a:rPr lang="ru-RU" sz="1400" i="1" dirty="0">
                          <a:effectLst/>
                        </a:rPr>
                        <a:t>- </a:t>
                      </a:r>
                      <a:r>
                        <a:rPr lang="ru-RU" sz="1400" i="1" dirty="0" err="1">
                          <a:effectLst/>
                        </a:rPr>
                        <a:t>O‘zbekiston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Yozuvchilar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uyushmasi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Farg‘ona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viloyati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bo‘lim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boshlig‘i</a:t>
                      </a:r>
                      <a:r>
                        <a:rPr lang="ru-RU" sz="1400" i="1" dirty="0">
                          <a:effectLst/>
                        </a:rPr>
                        <a:t>, </a:t>
                      </a:r>
                      <a:r>
                        <a:rPr lang="ru-RU" sz="1400" i="1" dirty="0" err="1">
                          <a:effectLst/>
                        </a:rPr>
                        <a:t>adib</a:t>
                      </a:r>
                      <a:r>
                        <a:rPr lang="ru-RU" sz="1600" dirty="0">
                          <a:effectLst/>
                        </a:rPr>
                        <a:t>) </a:t>
                      </a:r>
                      <a:r>
                        <a:rPr lang="ru-RU" sz="1600" dirty="0" err="1">
                          <a:effectLst/>
                        </a:rPr>
                        <a:t>mas'ul</a:t>
                      </a:r>
                      <a:r>
                        <a:rPr lang="ru-RU" sz="1600" dirty="0">
                          <a:effectLst/>
                        </a:rPr>
                        <a:t> - </a:t>
                      </a:r>
                      <a:r>
                        <a:rPr lang="ru-RU" sz="1600" dirty="0" err="1">
                          <a:effectLst/>
                        </a:rPr>
                        <a:t>M.Xojiboyev</a:t>
                      </a:r>
                      <a:r>
                        <a:rPr lang="ru-RU" sz="1600" dirty="0">
                          <a:effectLst/>
                        </a:rPr>
                        <a:t>, </a:t>
                      </a:r>
                      <a:r>
                        <a:rPr lang="ru-RU" sz="1600" dirty="0" err="1">
                          <a:effectLst/>
                        </a:rPr>
                        <a:t>Yoshlar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ru-RU" sz="1600" dirty="0" err="1">
                          <a:effectLst/>
                        </a:rPr>
                        <a:t>yetakchisi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1722409"/>
                  </a:ext>
                </a:extLst>
              </a:tr>
              <a:tr h="9725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10:00 –11:00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4367B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</a:rPr>
                        <a:t>Belgilangan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maktabda</a:t>
                      </a:r>
                      <a:r>
                        <a:rPr lang="en-US" sz="1600" b="1">
                          <a:effectLst/>
                        </a:rPr>
                        <a:t> </a:t>
                      </a:r>
                      <a:r>
                        <a:rPr lang="ru-RU" sz="1600" b="1">
                          <a:effectLst/>
                        </a:rPr>
                        <a:t>ijodiy</a:t>
                      </a:r>
                      <a:r>
                        <a:rPr lang="ru-RU" sz="1600" b="1" dirty="0">
                          <a:effectLst/>
                        </a:rPr>
                        <a:t> </a:t>
                      </a:r>
                      <a:r>
                        <a:rPr lang="ru-RU" sz="1600" b="1" dirty="0" err="1">
                          <a:effectLst/>
                        </a:rPr>
                        <a:t>uchrashuv</a:t>
                      </a:r>
                      <a:r>
                        <a:rPr lang="ru-RU" sz="1600" b="1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(</a:t>
                      </a:r>
                      <a:r>
                        <a:rPr lang="ru-RU" sz="1400" i="1" dirty="0" err="1">
                          <a:effectLst/>
                        </a:rPr>
                        <a:t>Salim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Ashur</a:t>
                      </a:r>
                      <a:r>
                        <a:rPr lang="ru-RU" sz="1400" i="1" dirty="0">
                          <a:effectLst/>
                        </a:rPr>
                        <a:t> – </a:t>
                      </a:r>
                      <a:r>
                        <a:rPr lang="ru-RU" sz="1400" i="1" dirty="0" err="1">
                          <a:effectLst/>
                        </a:rPr>
                        <a:t>O‘zbekiston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Respublikasida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xizmat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ko‘rsatgan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jurnalist</a:t>
                      </a:r>
                      <a:r>
                        <a:rPr lang="ru-RU" sz="1400" i="1" dirty="0">
                          <a:effectLst/>
                        </a:rPr>
                        <a:t>, </a:t>
                      </a:r>
                      <a:r>
                        <a:rPr lang="ru-RU" sz="1400" i="1" dirty="0" err="1">
                          <a:effectLst/>
                        </a:rPr>
                        <a:t>adib</a:t>
                      </a:r>
                      <a:r>
                        <a:rPr lang="ru-RU" sz="1600" dirty="0">
                          <a:effectLst/>
                        </a:rPr>
                        <a:t>)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mas’ul</a:t>
                      </a:r>
                      <a:r>
                        <a:rPr lang="en-US" sz="1600" dirty="0">
                          <a:effectLst/>
                        </a:rPr>
                        <a:t> - </a:t>
                      </a:r>
                      <a:r>
                        <a:rPr lang="en-US" sz="1600" dirty="0" err="1">
                          <a:effectLst/>
                        </a:rPr>
                        <a:t>R.Madumarov</a:t>
                      </a:r>
                      <a:r>
                        <a:rPr lang="en-US" sz="1600" dirty="0">
                          <a:effectLst/>
                        </a:rPr>
                        <a:t>, </a:t>
                      </a:r>
                      <a:r>
                        <a:rPr lang="en-US" sz="1600" dirty="0" err="1">
                          <a:effectLst/>
                        </a:rPr>
                        <a:t>dekan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o‘rinbosari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5154518"/>
                  </a:ext>
                </a:extLst>
              </a:tr>
              <a:tr h="2614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11:00 –12:00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4367B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Tushlik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6479167"/>
                  </a:ext>
                </a:extLst>
              </a:tr>
              <a:tr h="2614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12:00 –12:30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4367B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Ishtirokchilarni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ru-RU" sz="1600" dirty="0" err="1">
                          <a:effectLst/>
                        </a:rPr>
                        <a:t>kuzatish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970600"/>
                  </a:ext>
                </a:extLst>
              </a:tr>
            </a:tbl>
          </a:graphicData>
        </a:graphic>
      </p:graphicFrame>
      <p:pic>
        <p:nvPicPr>
          <p:cNvPr id="15" name="Picture 16" descr="april 23 calendar reminder. 23th april daily calendar icon template.  Calendar 23th april icon Design template. Vector illustration 11059401  Vector Art at Vecteezy">
            <a:extLst>
              <a:ext uri="{FF2B5EF4-FFF2-40B4-BE49-F238E27FC236}">
                <a16:creationId xmlns:a16="http://schemas.microsoft.com/office/drawing/2014/main" id="{D61BCBF7-3C28-4B53-BB2C-18C169A02E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31" t="23504" r="29184" b="20525"/>
          <a:stretch/>
        </p:blipFill>
        <p:spPr bwMode="auto">
          <a:xfrm>
            <a:off x="9515208" y="6460443"/>
            <a:ext cx="1089110" cy="1099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3779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иний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936</TotalTime>
  <Words>240</Words>
  <Application>Microsoft Office PowerPoint</Application>
  <PresentationFormat>Произвольный</PresentationFormat>
  <Paragraphs>25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Bahnschrift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Rushana Musaeva</dc:creator>
  <cp:lastModifiedBy>Bekzod Abduhalilov</cp:lastModifiedBy>
  <cp:revision>108</cp:revision>
  <cp:lastPrinted>2023-10-24T08:27:00Z</cp:lastPrinted>
  <dcterms:created xsi:type="dcterms:W3CDTF">2022-06-08T17:13:25Z</dcterms:created>
  <dcterms:modified xsi:type="dcterms:W3CDTF">2024-05-02T03:30:37Z</dcterms:modified>
</cp:coreProperties>
</file>